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7F7D9-D93A-4E65-8A14-510C5BB2BB24}" type="datetimeFigureOut">
              <a:rPr lang="ru-RU" smtClean="0"/>
              <a:t>20.05.2011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CF1D7-03F7-4474-8838-5F8721A6D7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7F7D9-D93A-4E65-8A14-510C5BB2BB24}" type="datetimeFigureOut">
              <a:rPr lang="ru-RU" smtClean="0"/>
              <a:t>20.05.2011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CF1D7-03F7-4474-8838-5F8721A6D7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7F7D9-D93A-4E65-8A14-510C5BB2BB24}" type="datetimeFigureOut">
              <a:rPr lang="ru-RU" smtClean="0"/>
              <a:t>20.05.2011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CF1D7-03F7-4474-8838-5F8721A6D7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7F7D9-D93A-4E65-8A14-510C5BB2BB24}" type="datetimeFigureOut">
              <a:rPr lang="ru-RU" smtClean="0"/>
              <a:t>20.05.2011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CF1D7-03F7-4474-8838-5F8721A6D7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7F7D9-D93A-4E65-8A14-510C5BB2BB24}" type="datetimeFigureOut">
              <a:rPr lang="ru-RU" smtClean="0"/>
              <a:t>20.05.2011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CF1D7-03F7-4474-8838-5F8721A6D7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7F7D9-D93A-4E65-8A14-510C5BB2BB24}" type="datetimeFigureOut">
              <a:rPr lang="ru-RU" smtClean="0"/>
              <a:t>20.05.2011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CF1D7-03F7-4474-8838-5F8721A6D7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7F7D9-D93A-4E65-8A14-510C5BB2BB24}" type="datetimeFigureOut">
              <a:rPr lang="ru-RU" smtClean="0"/>
              <a:t>20.05.2011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CF1D7-03F7-4474-8838-5F8721A6D7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7F7D9-D93A-4E65-8A14-510C5BB2BB24}" type="datetimeFigureOut">
              <a:rPr lang="ru-RU" smtClean="0"/>
              <a:t>20.05.2011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CF1D7-03F7-4474-8838-5F8721A6D7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7F7D9-D93A-4E65-8A14-510C5BB2BB24}" type="datetimeFigureOut">
              <a:rPr lang="ru-RU" smtClean="0"/>
              <a:t>20.05.2011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CF1D7-03F7-4474-8838-5F8721A6D7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7F7D9-D93A-4E65-8A14-510C5BB2BB24}" type="datetimeFigureOut">
              <a:rPr lang="ru-RU" smtClean="0"/>
              <a:t>20.05.2011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CF1D7-03F7-4474-8838-5F8721A6D7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7F7D9-D93A-4E65-8A14-510C5BB2BB24}" type="datetimeFigureOut">
              <a:rPr lang="ru-RU" smtClean="0"/>
              <a:t>20.05.2011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CF1D7-03F7-4474-8838-5F8721A6D7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7F7D9-D93A-4E65-8A14-510C5BB2BB24}" type="datetimeFigureOut">
              <a:rPr lang="ru-RU" smtClean="0"/>
              <a:t>20.05.2011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CF1D7-03F7-4474-8838-5F8721A6D79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Виктор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Франкл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1085998"/>
          </a:xfrm>
          <a:solidFill>
            <a:schemeClr val="bg1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25000" lnSpcReduction="20000"/>
          </a:bodyPr>
          <a:lstStyle/>
          <a:p>
            <a:r>
              <a:rPr lang="ru-RU" sz="4300" dirty="0"/>
              <a:t>Не ставьте себе целью успех ради самого успеха; чем больше вы будете стремиться к этому, тем больше вероятность того, что вы промахнетесь. Потому что успех, как и счастье, невозможно догнать; он должен явиться ненамеренно, как побочный эффект неукоснительного следования курсу, ориентированному на куда большее достижение</a:t>
            </a:r>
            <a:r>
              <a:rPr lang="ru-RU" sz="2200" dirty="0"/>
              <a:t>.                                                                                                                                    </a:t>
            </a:r>
            <a:r>
              <a:rPr lang="ru-RU" dirty="0"/>
              <a:t> 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196752"/>
            <a:ext cx="3816424" cy="3384376"/>
          </a:xfrm>
          <a:prstGeom prst="rect">
            <a:avLst/>
          </a:prstGeom>
          <a:noFill/>
          <a:ln w="9525">
            <a:solidFill>
              <a:schemeClr val="accent4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2907754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Вы уникальная личность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2">
                    <a:lumMod val="50000"/>
                  </a:schemeClr>
                </a:solidFill>
              </a:rPr>
              <a:t>Желаем успеха!</a:t>
            </a:r>
            <a:endParaRPr lang="ru-RU" sz="6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368151"/>
          </a:xfrm>
          <a:solidFill>
            <a:srgbClr val="FFFF00"/>
          </a:solidFill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Факторы: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72816"/>
            <a:ext cx="6400800" cy="3865984"/>
          </a:xfrm>
          <a:solidFill>
            <a:schemeClr val="accent3">
              <a:lumMod val="40000"/>
              <a:lumOff val="60000"/>
            </a:schemeClr>
          </a:solidFill>
          <a:ln>
            <a:solidFill>
              <a:srgbClr val="FFC000"/>
            </a:solidFill>
          </a:ln>
        </p:spPr>
        <p:txBody>
          <a:bodyPr>
            <a:normAutofit fontScale="85000" lnSpcReduction="10000"/>
          </a:bodyPr>
          <a:lstStyle/>
          <a:p>
            <a:pPr marL="514350" indent="-514350" algn="l">
              <a:buAutoNum type="arabicPeriod"/>
            </a:pP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</a:rPr>
              <a:t>Адекватный ум</a:t>
            </a: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</a:rPr>
              <a:t>ственный </a:t>
            </a: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</a:rPr>
              <a:t>коэффициент (IQ).</a:t>
            </a:r>
            <a:r>
              <a:rPr lang="ru-RU" sz="3000" dirty="0">
                <a:solidFill>
                  <a:schemeClr val="accent2">
                    <a:lumMod val="75000"/>
                  </a:schemeClr>
                </a:solidFill>
              </a:rPr>
              <a:t> </a:t>
            </a:r>
          </a:p>
          <a:p>
            <a:pPr marL="514350" indent="-514350" algn="l"/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</a:rPr>
              <a:t>2. </a:t>
            </a:r>
            <a:r>
              <a:rPr lang="ru-RU" sz="3000" b="1" dirty="0">
                <a:solidFill>
                  <a:schemeClr val="tx2">
                    <a:lumMod val="75000"/>
                  </a:schemeClr>
                </a:solidFill>
              </a:rPr>
              <a:t>Порядок </a:t>
            </a:r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</a:rPr>
              <a:t>рождения</a:t>
            </a:r>
          </a:p>
          <a:p>
            <a:pPr marL="514350" indent="-514350" algn="l"/>
            <a:r>
              <a:rPr lang="ru-RU" sz="3000" b="1" dirty="0" smtClean="0">
                <a:solidFill>
                  <a:srgbClr val="FFC000"/>
                </a:solidFill>
              </a:rPr>
              <a:t>3.</a:t>
            </a:r>
            <a:r>
              <a:rPr lang="ru-RU" sz="3000" b="1" dirty="0">
                <a:solidFill>
                  <a:srgbClr val="FFC000"/>
                </a:solidFill>
              </a:rPr>
              <a:t> </a:t>
            </a:r>
            <a:r>
              <a:rPr lang="ru-RU" sz="3000" b="1" dirty="0" smtClean="0">
                <a:solidFill>
                  <a:srgbClr val="FFC000"/>
                </a:solidFill>
              </a:rPr>
              <a:t>Переезды</a:t>
            </a:r>
          </a:p>
          <a:p>
            <a:pPr marL="514350" indent="-514350" algn="l"/>
            <a:r>
              <a:rPr lang="ru-RU" sz="3000" b="1" dirty="0" smtClean="0">
                <a:solidFill>
                  <a:schemeClr val="accent6">
                    <a:lumMod val="75000"/>
                  </a:schemeClr>
                </a:solidFill>
              </a:rPr>
              <a:t>4.</a:t>
            </a:r>
            <a:r>
              <a:rPr lang="ru-RU" sz="30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000" b="1" dirty="0">
                <a:solidFill>
                  <a:schemeClr val="accent6">
                    <a:lumMod val="75000"/>
                  </a:schemeClr>
                </a:solidFill>
              </a:rPr>
              <a:t>Недостаток формального </a:t>
            </a:r>
            <a:r>
              <a:rPr lang="ru-RU" sz="3000" b="1" dirty="0" smtClean="0">
                <a:solidFill>
                  <a:schemeClr val="accent6">
                    <a:lumMod val="75000"/>
                  </a:schemeClr>
                </a:solidFill>
              </a:rPr>
              <a:t>образования</a:t>
            </a:r>
          </a:p>
          <a:p>
            <a:pPr marL="514350" indent="-514350" algn="l"/>
            <a:r>
              <a:rPr lang="ru-RU" sz="3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5.</a:t>
            </a:r>
            <a:r>
              <a:rPr lang="ru-RU" sz="3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Вымышленные герои/кумиры.</a:t>
            </a:r>
            <a:r>
              <a:rPr lang="ru-RU" sz="3000" b="1" dirty="0"/>
              <a:t> </a:t>
            </a:r>
            <a:endParaRPr lang="ru-RU" sz="3000" b="1" dirty="0" smtClean="0"/>
          </a:p>
          <a:p>
            <a:pPr marL="514350" indent="-514350" algn="l"/>
            <a:r>
              <a:rPr lang="ru-RU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6. </a:t>
            </a:r>
            <a:r>
              <a:rPr lang="ru-RU" sz="3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Положительные примеры</a:t>
            </a:r>
            <a:r>
              <a:rPr lang="ru-RU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514350" indent="-514350" algn="l"/>
            <a:r>
              <a:rPr lang="ru-RU" sz="3000" b="1" dirty="0" smtClean="0">
                <a:solidFill>
                  <a:schemeClr val="accent3">
                    <a:lumMod val="75000"/>
                  </a:schemeClr>
                </a:solidFill>
              </a:rPr>
              <a:t>7.</a:t>
            </a:r>
            <a:r>
              <a:rPr lang="ru-RU" sz="3000" b="1" dirty="0">
                <a:solidFill>
                  <a:schemeClr val="accent3">
                    <a:lumMod val="75000"/>
                  </a:schemeClr>
                </a:solidFill>
              </a:rPr>
              <a:t> Снисходительные </a:t>
            </a:r>
            <a:r>
              <a:rPr lang="ru-RU" sz="3000" b="1" dirty="0" smtClean="0">
                <a:solidFill>
                  <a:schemeClr val="accent3">
                    <a:lumMod val="75000"/>
                  </a:schemeClr>
                </a:solidFill>
              </a:rPr>
              <a:t>родители</a:t>
            </a:r>
          </a:p>
          <a:p>
            <a:pPr marL="514350" indent="-514350" algn="l"/>
            <a:r>
              <a:rPr lang="ru-RU" sz="3000" b="1" dirty="0" smtClean="0">
                <a:solidFill>
                  <a:srgbClr val="FF0000"/>
                </a:solidFill>
              </a:rPr>
              <a:t>8.</a:t>
            </a:r>
            <a:r>
              <a:rPr lang="ru-RU" sz="3000" b="1" dirty="0">
                <a:solidFill>
                  <a:srgbClr val="FF0000"/>
                </a:solidFill>
              </a:rPr>
              <a:t> Кризис. </a:t>
            </a:r>
            <a:endParaRPr lang="ru-RU" sz="3000" dirty="0" smtClean="0">
              <a:solidFill>
                <a:srgbClr val="FF0000"/>
              </a:solidFill>
            </a:endParaRP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008111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Секреты творческого гения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84784"/>
            <a:ext cx="6400800" cy="4536504"/>
          </a:xfrm>
          <a:solidFill>
            <a:srgbClr val="7030A0"/>
          </a:solidFill>
        </p:spPr>
        <p:txBody>
          <a:bodyPr>
            <a:normAutofit lnSpcReduction="10000"/>
          </a:bodyPr>
          <a:lstStyle/>
          <a:p>
            <a:pPr marL="514350" indent="-514350" algn="l">
              <a:buAutoNum type="arabicPeriod"/>
            </a:pPr>
            <a:r>
              <a:rPr lang="ru-RU" b="1" dirty="0" smtClean="0"/>
              <a:t>Интуиция</a:t>
            </a:r>
            <a:r>
              <a:rPr lang="ru-RU" b="1" dirty="0"/>
              <a:t>. </a:t>
            </a:r>
            <a:endParaRPr lang="ru-RU" b="1" dirty="0" smtClean="0"/>
          </a:p>
          <a:p>
            <a:pPr marL="514350" indent="-514350" algn="l"/>
            <a:r>
              <a:rPr lang="ru-RU" b="1" dirty="0"/>
              <a:t>2. Самоуважение, или уверенность в себе</a:t>
            </a:r>
            <a:r>
              <a:rPr lang="ru-RU" b="1" dirty="0" smtClean="0"/>
              <a:t>.</a:t>
            </a:r>
          </a:p>
          <a:p>
            <a:pPr marL="514350" indent="-514350" algn="l"/>
            <a:r>
              <a:rPr lang="ru-RU" b="1" dirty="0"/>
              <a:t>3. Склонность к риску </a:t>
            </a:r>
            <a:endParaRPr lang="ru-RU" b="1" dirty="0" smtClean="0"/>
          </a:p>
          <a:p>
            <a:pPr marL="514350" indent="-514350" algn="l"/>
            <a:r>
              <a:rPr lang="ru-RU" b="1" dirty="0"/>
              <a:t>4. Мятежный дух. </a:t>
            </a:r>
            <a:endParaRPr lang="ru-RU" b="1" dirty="0" smtClean="0"/>
          </a:p>
          <a:p>
            <a:pPr marL="514350" indent="-514350" algn="l"/>
            <a:r>
              <a:rPr lang="ru-RU" b="1" dirty="0" smtClean="0"/>
              <a:t>5</a:t>
            </a:r>
            <a:r>
              <a:rPr lang="ru-RU" b="1" dirty="0"/>
              <a:t>. Одержимость. </a:t>
            </a:r>
            <a:endParaRPr lang="ru-RU" b="1" dirty="0" smtClean="0"/>
          </a:p>
          <a:p>
            <a:pPr marL="514350" indent="-514350" algn="l"/>
            <a:r>
              <a:rPr lang="ru-RU" b="1" dirty="0"/>
              <a:t>6. </a:t>
            </a:r>
            <a:r>
              <a:rPr lang="ru-RU" b="1" dirty="0" err="1"/>
              <a:t>Трудоголизм</a:t>
            </a:r>
            <a:r>
              <a:rPr lang="ru-RU" b="1" dirty="0"/>
              <a:t>. </a:t>
            </a:r>
            <a:endParaRPr lang="ru-RU" b="1" dirty="0" smtClean="0"/>
          </a:p>
          <a:p>
            <a:pPr marL="514350" indent="-514350" algn="l"/>
            <a:r>
              <a:rPr lang="ru-RU" b="1" dirty="0"/>
              <a:t>7. Упорство. </a:t>
            </a:r>
            <a:endParaRPr lang="ru-RU" b="1" dirty="0" smtClean="0"/>
          </a:p>
          <a:p>
            <a:pPr marL="514350" indent="-514350"/>
            <a:endParaRPr lang="ru-RU" b="1" dirty="0" smtClean="0"/>
          </a:p>
          <a:p>
            <a:pPr marL="514350" indent="-514350"/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152127"/>
          </a:xfr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Шаги к успеху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56792"/>
            <a:ext cx="6400800" cy="4824536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rgbClr val="C00000"/>
                </a:solidFill>
              </a:rPr>
              <a:t>Шаг 1-й   </a:t>
            </a:r>
            <a:r>
              <a:rPr lang="ru-RU" sz="2000" b="1" dirty="0" smtClean="0">
                <a:solidFill>
                  <a:srgbClr val="C00000"/>
                </a:solidFill>
              </a:rPr>
              <a:t>Каждая личность уникальна.</a:t>
            </a:r>
            <a:r>
              <a:rPr lang="ru-RU" sz="2000" dirty="0" smtClean="0">
                <a:solidFill>
                  <a:srgbClr val="C00000"/>
                </a:solidFill>
              </a:rPr>
              <a:t> </a:t>
            </a:r>
          </a:p>
          <a:p>
            <a:pPr algn="l"/>
            <a:r>
              <a:rPr lang="ru-RU" sz="2000" dirty="0" smtClean="0">
                <a:solidFill>
                  <a:schemeClr val="accent1"/>
                </a:solidFill>
              </a:rPr>
              <a:t>Шаг 2-й   </a:t>
            </a:r>
            <a:r>
              <a:rPr lang="ru-RU" sz="2000" b="1" dirty="0" smtClean="0">
                <a:solidFill>
                  <a:schemeClr val="accent1"/>
                </a:solidFill>
              </a:rPr>
              <a:t>Человек может добиться всего, чего хочет.</a:t>
            </a:r>
          </a:p>
          <a:p>
            <a:pPr algn="l"/>
            <a:r>
              <a:rPr lang="ru-RU" sz="2000" dirty="0" smtClean="0">
                <a:solidFill>
                  <a:srgbClr val="FFFF00"/>
                </a:solidFill>
              </a:rPr>
              <a:t>Шаг 3-й  </a:t>
            </a:r>
            <a:r>
              <a:rPr lang="ru-RU" sz="2000" b="1" dirty="0" smtClean="0">
                <a:solidFill>
                  <a:srgbClr val="FFFF00"/>
                </a:solidFill>
              </a:rPr>
              <a:t>У человека безграничная власть над собой</a:t>
            </a:r>
            <a:r>
              <a:rPr lang="ru-RU" sz="2000" b="1" dirty="0" smtClean="0"/>
              <a:t>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Шаг 4-й 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Этот Мир полон богатств!</a:t>
            </a:r>
          </a:p>
          <a:p>
            <a:pPr algn="l"/>
            <a:r>
              <a:rPr lang="ru-RU" sz="2000" dirty="0" smtClean="0">
                <a:solidFill>
                  <a:schemeClr val="accent2"/>
                </a:solidFill>
              </a:rPr>
              <a:t>Шаг 5-й  </a:t>
            </a:r>
            <a:r>
              <a:rPr lang="ru-RU" sz="2000" b="1" dirty="0" smtClean="0">
                <a:solidFill>
                  <a:schemeClr val="accent2"/>
                </a:solidFill>
              </a:rPr>
              <a:t>Жизнь приносит радость и удовлетворение!</a:t>
            </a:r>
          </a:p>
          <a:p>
            <a:pPr algn="l"/>
            <a:r>
              <a:rPr lang="ru-RU" sz="2000" b="1" dirty="0" smtClean="0"/>
              <a:t> 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</a:rPr>
              <a:t>Шаг 6-й  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Жизнь содержит неограниченное количество возможностей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!</a:t>
            </a:r>
          </a:p>
          <a:p>
            <a:pPr algn="l"/>
            <a:r>
              <a:rPr lang="ru-RU" sz="2000" dirty="0">
                <a:solidFill>
                  <a:srgbClr val="00B0F0"/>
                </a:solidFill>
              </a:rPr>
              <a:t>Шаг 7-й </a:t>
            </a:r>
            <a:r>
              <a:rPr lang="ru-RU" sz="2000" b="1" dirty="0">
                <a:solidFill>
                  <a:srgbClr val="00B0F0"/>
                </a:solidFill>
              </a:rPr>
              <a:t>Наш успех зависит только от нас самих</a:t>
            </a:r>
            <a:r>
              <a:rPr lang="ru-RU" sz="2000" b="1" dirty="0" smtClean="0">
                <a:solidFill>
                  <a:srgbClr val="00B0F0"/>
                </a:solidFill>
              </a:rPr>
              <a:t>!</a:t>
            </a:r>
          </a:p>
          <a:p>
            <a:pPr algn="l"/>
            <a:r>
              <a:rPr lang="ru-RU" sz="2000" dirty="0">
                <a:solidFill>
                  <a:srgbClr val="FF0000"/>
                </a:solidFill>
              </a:rPr>
              <a:t> Шаг 8-й. </a:t>
            </a:r>
            <a:r>
              <a:rPr lang="ru-RU" sz="2000" b="1" dirty="0">
                <a:solidFill>
                  <a:srgbClr val="FF0000"/>
                </a:solidFill>
              </a:rPr>
              <a:t>Вера</a:t>
            </a:r>
            <a:r>
              <a:rPr lang="ru-RU" sz="2000" b="1" dirty="0" smtClean="0">
                <a:solidFill>
                  <a:srgbClr val="FF0000"/>
                </a:solidFill>
              </a:rPr>
              <a:t>.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l"/>
            <a:r>
              <a:rPr lang="ru-RU" sz="2000" dirty="0">
                <a:solidFill>
                  <a:srgbClr val="002060"/>
                </a:solidFill>
              </a:rPr>
              <a:t>Шаг 9-й.  </a:t>
            </a:r>
            <a:r>
              <a:rPr lang="ru-RU" sz="2000" b="1" dirty="0">
                <a:solidFill>
                  <a:srgbClr val="002060"/>
                </a:solidFill>
              </a:rPr>
              <a:t>Проблемы - это источник возможностей</a:t>
            </a:r>
            <a:r>
              <a:rPr lang="ru-RU" sz="2000" b="1" dirty="0" smtClean="0">
                <a:solidFill>
                  <a:srgbClr val="002060"/>
                </a:solidFill>
              </a:rPr>
              <a:t>.</a:t>
            </a:r>
          </a:p>
          <a:p>
            <a:pPr algn="l"/>
            <a:r>
              <a:rPr lang="ru-RU" sz="2000" dirty="0">
                <a:solidFill>
                  <a:schemeClr val="bg2">
                    <a:lumMod val="50000"/>
                  </a:schemeClr>
                </a:solidFill>
              </a:rPr>
              <a:t>Шаг 10-й.  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</a:rPr>
              <a:t>Позитивное мышление.</a:t>
            </a: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86</Words>
  <Application>Microsoft Office PowerPoint</Application>
  <PresentationFormat>Экран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Виктор Франкл:</vt:lpstr>
      <vt:lpstr>Вы уникальная личность</vt:lpstr>
      <vt:lpstr>Факторы:</vt:lpstr>
      <vt:lpstr>Секреты творческого гения</vt:lpstr>
      <vt:lpstr>Шаги к успеху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 Франкл:</dc:title>
  <dc:creator>Наталья Ионова</dc:creator>
  <cp:lastModifiedBy>Наталья Ионова</cp:lastModifiedBy>
  <cp:revision>24</cp:revision>
  <dcterms:created xsi:type="dcterms:W3CDTF">2011-05-20T05:28:09Z</dcterms:created>
  <dcterms:modified xsi:type="dcterms:W3CDTF">2011-05-20T09:20:59Z</dcterms:modified>
</cp:coreProperties>
</file>